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6"/>
  </p:notesMasterIdLst>
  <p:sldIdLst>
    <p:sldId id="256" r:id="rId2"/>
    <p:sldId id="393" r:id="rId3"/>
    <p:sldId id="434" r:id="rId4"/>
    <p:sldId id="435" r:id="rId5"/>
    <p:sldId id="441" r:id="rId6"/>
    <p:sldId id="436" r:id="rId7"/>
    <p:sldId id="442" r:id="rId8"/>
    <p:sldId id="444" r:id="rId9"/>
    <p:sldId id="443" r:id="rId10"/>
    <p:sldId id="438" r:id="rId11"/>
    <p:sldId id="439" r:id="rId12"/>
    <p:sldId id="446" r:id="rId13"/>
    <p:sldId id="440" r:id="rId14"/>
    <p:sldId id="44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Style à thème 1 - Accentuation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Style moyen 1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A107856-5554-42FB-B03E-39F5DBC370BA}" styleName="Style moyen 4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6E3495-68CC-42C8-A2DB-6291A16708C9}" type="datetimeFigureOut">
              <a:rPr lang="fr-FR" smtClean="0"/>
              <a:t>20/10/2019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1F061-DC16-49F0-98B0-E14B43C04A5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3890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1F061-DC16-49F0-98B0-E14B43C04A5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2037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280CE8F-F839-47A8-A829-466E08FF854B}" type="datetime1">
              <a:rPr lang="fr-FR" smtClean="0"/>
              <a:t>20/10/2019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7396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FC04-2D61-4842-8EE1-3F54EB218B40}" type="datetime1">
              <a:rPr lang="fr-FR" smtClean="0"/>
              <a:t>20/10/2019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8706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1868096-4EC4-4875-AFE1-6DB62543E928}" type="datetime1">
              <a:rPr lang="fr-FR" smtClean="0"/>
              <a:t>20/10/2019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9921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432EF-0186-41F6-A68A-B74A49B36B63}" type="datetime1">
              <a:rPr lang="fr-FR" smtClean="0"/>
              <a:t>20/10/2019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2268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A47D92C-A8AD-49B9-B618-2869BB5691E1}" type="datetime1">
              <a:rPr lang="fr-FR" smtClean="0"/>
              <a:t>20/10/2019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3976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DFE47-5894-4F41-99BC-95C001F24BB8}" type="datetime1">
              <a:rPr lang="fr-FR" smtClean="0"/>
              <a:t>20/10/2019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7653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46CB-0A8D-4C39-8E55-4207B4E128F7}" type="datetime1">
              <a:rPr lang="fr-FR" smtClean="0"/>
              <a:t>20/10/2019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0221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8ED8B-A054-4942-A34C-9B89B61BFF75}" type="datetime1">
              <a:rPr lang="fr-FR" smtClean="0"/>
              <a:t>20/10/2019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651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6A971-91FF-40AF-8C5A-F57864CCD925}" type="datetime1">
              <a:rPr lang="fr-FR" smtClean="0"/>
              <a:t>20/10/2019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818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61B50DD-EE7F-4144-A654-68A44E2BE2E5}" type="datetime1">
              <a:rPr lang="fr-FR" smtClean="0"/>
              <a:t>20/10/2019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6950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C90D-B41A-4AC2-8306-876488937E80}" type="datetime1">
              <a:rPr lang="fr-FR" smtClean="0"/>
              <a:t>20/10/2019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7258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1119EA5-42CD-44A2-B610-D3FC5A978F61}" type="datetime1">
              <a:rPr lang="fr-FR" smtClean="0"/>
              <a:t>20/10/2019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8DECD6D-284D-4BD9-9909-74561B6BCDAB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67086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Component Interaction</a:t>
            </a:r>
            <a:endParaRPr lang="fr-FR" sz="24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ISET BIZERTE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1</a:t>
            </a:fld>
            <a:endParaRPr lang="fr-FR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1249" y="354844"/>
            <a:ext cx="2806185" cy="2806185"/>
          </a:xfrm>
          <a:prstGeom prst="rect">
            <a:avLst/>
          </a:prstGeom>
        </p:spPr>
      </p:pic>
      <p:sp>
        <p:nvSpPr>
          <p:cNvPr id="6" name="Sous-titre 2"/>
          <p:cNvSpPr txBox="1">
            <a:spLocks/>
          </p:cNvSpPr>
          <p:nvPr/>
        </p:nvSpPr>
        <p:spPr>
          <a:xfrm>
            <a:off x="581191" y="5993577"/>
            <a:ext cx="10993549" cy="290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 smtClean="0">
                <a:solidFill>
                  <a:schemeClr val="tx2">
                    <a:lumMod val="10000"/>
                    <a:lumOff val="90000"/>
                  </a:schemeClr>
                </a:solidFill>
              </a:rPr>
              <a:t>2019/2020</a:t>
            </a:r>
            <a:endParaRPr lang="fr-FR" dirty="0">
              <a:solidFill>
                <a:schemeClr val="tx2">
                  <a:lumMod val="10000"/>
                  <a:lumOff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131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</a:t>
            </a:r>
            <a:r>
              <a:rPr lang="en-US" dirty="0" err="1" smtClean="0"/>
              <a:t>Fils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 </a:t>
            </a:r>
            <a:r>
              <a:rPr lang="en-US" dirty="0"/>
              <a:t>Parent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76478" y="2367192"/>
            <a:ext cx="10985849" cy="3091499"/>
          </a:xfrm>
        </p:spPr>
        <p:txBody>
          <a:bodyPr>
            <a:noAutofit/>
          </a:bodyPr>
          <a:lstStyle/>
          <a:p>
            <a:r>
              <a:rPr lang="fr-FR" sz="2400" dirty="0" smtClean="0"/>
              <a:t>L’envoi de données d’un composant Père vers un composant Fils est assez facile du moment qu’on possède un lien direct vers le Fils au niveau du </a:t>
            </a:r>
            <a:r>
              <a:rPr lang="fr-FR" sz="2400" dirty="0" err="1" smtClean="0"/>
              <a:t>template</a:t>
            </a:r>
            <a:r>
              <a:rPr lang="fr-FR" sz="2400" dirty="0" smtClean="0"/>
              <a:t> Parent.</a:t>
            </a:r>
          </a:p>
          <a:p>
            <a:r>
              <a:rPr lang="fr-FR" sz="2400" i="1" dirty="0" smtClean="0"/>
              <a:t>Le sens inverse est différent car on n’a pas un lien directe</a:t>
            </a:r>
          </a:p>
          <a:p>
            <a:r>
              <a:rPr lang="fr-FR" sz="2400" i="1" dirty="0" smtClean="0"/>
              <a:t>La solution est d’utiliser les </a:t>
            </a:r>
            <a:r>
              <a:rPr lang="fr-FR" sz="2400" i="1" u="sng" dirty="0" smtClean="0"/>
              <a:t>Evènements</a:t>
            </a:r>
            <a:r>
              <a:rPr lang="fr-FR" sz="2400" i="1" dirty="0" smtClean="0"/>
              <a:t>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7596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</a:t>
            </a:r>
            <a:r>
              <a:rPr lang="en-US" dirty="0" err="1"/>
              <a:t>Fils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/>
              <a:t>Parent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85715" y="2053157"/>
            <a:ext cx="10985849" cy="588444"/>
          </a:xfrm>
        </p:spPr>
        <p:txBody>
          <a:bodyPr anchor="t">
            <a:normAutofit/>
          </a:bodyPr>
          <a:lstStyle/>
          <a:p>
            <a:r>
              <a:rPr lang="fr-FR" sz="2400" dirty="0" smtClean="0"/>
              <a:t>An niveau du Fils</a:t>
            </a:r>
            <a:endParaRPr lang="fr-FR" sz="2400" i="1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11</a:t>
            </a:fld>
            <a:endParaRPr lang="fr-FR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68535" y="3852401"/>
            <a:ext cx="10620208" cy="1834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Au niveau du Fils, on ajoute une variable sous forme d’un </a:t>
            </a:r>
            <a:r>
              <a:rPr lang="fr-FR" dirty="0" err="1" smtClean="0"/>
              <a:t>EvenEmitter</a:t>
            </a:r>
            <a:r>
              <a:rPr lang="fr-FR" dirty="0" smtClean="0"/>
              <a:t>() en ajoutant le décorateur </a:t>
            </a:r>
            <a:r>
              <a:rPr lang="fr-FR" b="1" i="1" dirty="0" smtClean="0"/>
              <a:t>@output</a:t>
            </a:r>
            <a:r>
              <a:rPr lang="fr-FR" dirty="0" smtClean="0"/>
              <a:t> </a:t>
            </a:r>
            <a:r>
              <a:rPr lang="fr-FR" i="1" dirty="0"/>
              <a:t>(alertes-</a:t>
            </a:r>
            <a:r>
              <a:rPr lang="fr-FR" i="1" dirty="0" err="1"/>
              <a:t>produit.component.ts</a:t>
            </a:r>
            <a:r>
              <a:rPr lang="fr-FR" i="1" dirty="0" smtClean="0"/>
              <a:t>)</a:t>
            </a:r>
          </a:p>
          <a:p>
            <a:r>
              <a:rPr lang="fr-FR" b="1" i="1" dirty="0" smtClean="0"/>
              <a:t>NB</a:t>
            </a:r>
            <a:r>
              <a:rPr lang="fr-FR" i="1" dirty="0" smtClean="0"/>
              <a:t>: Il ne faut oublier d’importer les classes </a:t>
            </a:r>
            <a:r>
              <a:rPr lang="fr-FR" i="1" dirty="0" err="1" smtClean="0"/>
              <a:t>EventEmitter</a:t>
            </a:r>
            <a:r>
              <a:rPr lang="fr-FR" i="1" dirty="0" smtClean="0"/>
              <a:t> et Output</a:t>
            </a:r>
          </a:p>
          <a:p>
            <a:r>
              <a:rPr lang="fr-FR" dirty="0"/>
              <a:t>import { </a:t>
            </a:r>
            <a:r>
              <a:rPr lang="fr-FR" dirty="0" smtClean="0"/>
              <a:t>Output</a:t>
            </a:r>
            <a:r>
              <a:rPr lang="fr-FR" dirty="0"/>
              <a:t>, </a:t>
            </a:r>
            <a:r>
              <a:rPr lang="fr-FR" dirty="0" err="1"/>
              <a:t>EventEmitter</a:t>
            </a:r>
            <a:r>
              <a:rPr lang="fr-FR" dirty="0"/>
              <a:t> } </a:t>
            </a:r>
            <a:r>
              <a:rPr lang="fr-FR" dirty="0" err="1"/>
              <a:t>from</a:t>
            </a:r>
            <a:r>
              <a:rPr lang="fr-FR" dirty="0"/>
              <a:t> '@</a:t>
            </a:r>
            <a:r>
              <a:rPr lang="fr-FR" dirty="0" err="1"/>
              <a:t>angular</a:t>
            </a:r>
            <a:r>
              <a:rPr lang="fr-FR" dirty="0"/>
              <a:t>/</a:t>
            </a:r>
            <a:r>
              <a:rPr lang="fr-FR" dirty="0" err="1"/>
              <a:t>core</a:t>
            </a:r>
            <a:r>
              <a:rPr lang="fr-FR" dirty="0" smtClean="0"/>
              <a:t>';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6999" y="2882342"/>
            <a:ext cx="5938375" cy="718103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2646966" y="2882342"/>
            <a:ext cx="1677383" cy="622858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5609241" y="2882342"/>
            <a:ext cx="2820384" cy="622858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3136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</a:t>
            </a:r>
            <a:r>
              <a:rPr lang="en-US" dirty="0" err="1"/>
              <a:t>Fils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/>
              <a:t>Parent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12</a:t>
            </a:fld>
            <a:endParaRPr lang="fr-FR"/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764247" y="4180801"/>
            <a:ext cx="10663505" cy="1775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fr-FR" sz="2000" dirty="0" smtClean="0"/>
              <a:t>Au niveau du fils, on ajoute un événement déclencheur </a:t>
            </a:r>
            <a:r>
              <a:rPr lang="fr-FR" sz="2000" i="1" dirty="0"/>
              <a:t>(alertes-produit.component.html</a:t>
            </a:r>
            <a:r>
              <a:rPr lang="fr-FR" sz="2000" i="1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fr-FR" sz="2000" dirty="0"/>
              <a:t>Nous mettrons à jour le bouton </a:t>
            </a:r>
            <a:r>
              <a:rPr lang="fr-FR" sz="2000" b="1" dirty="0"/>
              <a:t>"M’avertir" </a:t>
            </a:r>
            <a:r>
              <a:rPr lang="fr-FR" sz="2000" dirty="0"/>
              <a:t>dans le fichier </a:t>
            </a:r>
            <a:r>
              <a:rPr lang="fr-FR" sz="2000" i="1" dirty="0"/>
              <a:t>alertes-produit.component.html</a:t>
            </a:r>
            <a:r>
              <a:rPr lang="fr-FR" sz="2000" dirty="0"/>
              <a:t> en ajoutant une liaison d’événement pour appeler une fonction </a:t>
            </a:r>
            <a:r>
              <a:rPr lang="fr-FR" sz="2000" b="1" dirty="0" err="1"/>
              <a:t>alerte.emit</a:t>
            </a:r>
            <a:r>
              <a:rPr lang="fr-FR" sz="2000" b="1" dirty="0"/>
              <a:t>()</a:t>
            </a:r>
            <a:endParaRPr lang="fr-FR" sz="2000" b="1" i="1" dirty="0" smtClean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5696" y="2495753"/>
            <a:ext cx="7829767" cy="123374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504216" y="2901759"/>
            <a:ext cx="3258534" cy="51745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0720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</a:t>
            </a:r>
            <a:r>
              <a:rPr lang="en-US" dirty="0" err="1"/>
              <a:t>Fils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/>
              <a:t>Parent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85715" y="2053157"/>
            <a:ext cx="10985849" cy="588444"/>
          </a:xfrm>
        </p:spPr>
        <p:txBody>
          <a:bodyPr anchor="t">
            <a:normAutofit/>
          </a:bodyPr>
          <a:lstStyle/>
          <a:p>
            <a:r>
              <a:rPr lang="fr-FR" sz="2400" dirty="0" smtClean="0"/>
              <a:t>An niveau du Parent</a:t>
            </a:r>
            <a:endParaRPr lang="fr-FR" sz="2400" i="1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13</a:t>
            </a:fld>
            <a:endParaRPr lang="fr-FR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779317" y="3817752"/>
            <a:ext cx="9669607" cy="16305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Nous </a:t>
            </a:r>
            <a:r>
              <a:rPr lang="fr-FR" dirty="0"/>
              <a:t>définissons le comportement que doit se produire lors d’un clic sur le </a:t>
            </a:r>
            <a:r>
              <a:rPr lang="fr-FR" dirty="0" smtClean="0"/>
              <a:t>bouton.</a:t>
            </a:r>
          </a:p>
          <a:p>
            <a:r>
              <a:rPr lang="fr-FR" dirty="0"/>
              <a:t>Il ne faut pas oublier que le component parent qui va recevoir l’action. </a:t>
            </a:r>
            <a:endParaRPr lang="fr-FR" dirty="0" smtClean="0"/>
          </a:p>
          <a:p>
            <a:r>
              <a:rPr lang="fr-FR" dirty="0" smtClean="0"/>
              <a:t>Dans </a:t>
            </a:r>
            <a:r>
              <a:rPr lang="fr-FR" dirty="0"/>
              <a:t>le fichier </a:t>
            </a:r>
            <a:r>
              <a:rPr lang="fr-FR" i="1" dirty="0"/>
              <a:t>liste-</a:t>
            </a:r>
            <a:r>
              <a:rPr lang="fr-FR" i="1" dirty="0" err="1"/>
              <a:t>produit.component.ts</a:t>
            </a:r>
            <a:r>
              <a:rPr lang="fr-FR" dirty="0"/>
              <a:t>, nous ajoutons une fonction </a:t>
            </a:r>
            <a:r>
              <a:rPr lang="fr-FR" b="1" dirty="0" err="1"/>
              <a:t>onNotify</a:t>
            </a:r>
            <a:r>
              <a:rPr lang="fr-FR" b="1" dirty="0"/>
              <a:t>()</a:t>
            </a:r>
            <a:r>
              <a:rPr lang="fr-FR" dirty="0"/>
              <a:t> qui permet d’afficher une alerte dans le navigateur ‘’Vous serez alertés dès que ce produit sera en promotion‘’.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766" y="2581337"/>
            <a:ext cx="9553784" cy="102273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65816" y="2499975"/>
            <a:ext cx="9811734" cy="118619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085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</a:t>
            </a:r>
            <a:r>
              <a:rPr lang="en-US" dirty="0" err="1"/>
              <a:t>Fils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/>
              <a:t>Parent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14</a:t>
            </a:fld>
            <a:endParaRPr lang="fr-FR"/>
          </a:p>
        </p:txBody>
      </p:sp>
      <p:sp>
        <p:nvSpPr>
          <p:cNvPr id="16" name="Espace réservé du contenu 2"/>
          <p:cNvSpPr txBox="1">
            <a:spLocks/>
          </p:cNvSpPr>
          <p:nvPr/>
        </p:nvSpPr>
        <p:spPr>
          <a:xfrm>
            <a:off x="775424" y="5631824"/>
            <a:ext cx="10908576" cy="1013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Finalement, nous ajoutons une liaison d’événement dans le fichier liste-produit.component.html pour lier le alertes-produit à la fonction </a:t>
            </a:r>
            <a:r>
              <a:rPr lang="fr-FR" b="1" dirty="0" err="1"/>
              <a:t>onNotify</a:t>
            </a:r>
            <a:r>
              <a:rPr lang="fr-FR" b="1" dirty="0" smtClean="0"/>
              <a:t>()</a:t>
            </a:r>
            <a:r>
              <a:rPr lang="fr-FR" dirty="0" smtClean="0"/>
              <a:t> </a:t>
            </a:r>
            <a:r>
              <a:rPr lang="fr-FR" i="1" dirty="0"/>
              <a:t>(liste-produit.component.html</a:t>
            </a:r>
            <a:r>
              <a:rPr lang="fr-FR" i="1" dirty="0" smtClean="0"/>
              <a:t>)</a:t>
            </a:r>
            <a:endParaRPr lang="fr-FR" i="1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221884"/>
            <a:ext cx="10267783" cy="324778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580166" y="4377767"/>
            <a:ext cx="8978134" cy="403783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0310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Plan</a:t>
            </a:r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581192" y="2454113"/>
            <a:ext cx="10770298" cy="37276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lvl="0" indent="-571500">
              <a:buFont typeface="+mj-lt"/>
              <a:buAutoNum type="romanUcPeriod"/>
            </a:pPr>
            <a:r>
              <a:rPr lang="fr-FR" sz="3200" dirty="0" smtClean="0"/>
              <a:t>Définition</a:t>
            </a:r>
          </a:p>
          <a:p>
            <a:pPr marL="571500" lvl="0" indent="-571500">
              <a:buFont typeface="+mj-lt"/>
              <a:buAutoNum type="romanUcPeriod"/>
            </a:pPr>
            <a:r>
              <a:rPr lang="en-US" sz="3200" dirty="0"/>
              <a:t>Message Parent </a:t>
            </a:r>
            <a:r>
              <a:rPr lang="en-US" sz="3200" dirty="0">
                <a:sym typeface="Wingdings" panose="05000000000000000000" pitchFamily="2" charset="2"/>
              </a:rPr>
              <a:t> </a:t>
            </a:r>
            <a:r>
              <a:rPr lang="en-US" sz="3200" dirty="0" err="1" smtClean="0"/>
              <a:t>Fils</a:t>
            </a:r>
            <a:endParaRPr lang="en-US" sz="3200" dirty="0" smtClean="0"/>
          </a:p>
          <a:p>
            <a:pPr marL="571500" lvl="0" indent="-571500">
              <a:buFont typeface="+mj-lt"/>
              <a:buAutoNum type="romanUcPeriod"/>
            </a:pPr>
            <a:r>
              <a:rPr lang="en-US" sz="3200" dirty="0"/>
              <a:t>Message </a:t>
            </a:r>
            <a:r>
              <a:rPr lang="en-US" sz="3200" dirty="0" err="1"/>
              <a:t>Fils</a:t>
            </a:r>
            <a:r>
              <a:rPr lang="en-US" sz="3200" dirty="0"/>
              <a:t> </a:t>
            </a:r>
            <a:r>
              <a:rPr lang="en-US" sz="3200" dirty="0" smtClean="0">
                <a:sym typeface="Wingdings" panose="05000000000000000000" pitchFamily="2" charset="2"/>
              </a:rPr>
              <a:t> </a:t>
            </a:r>
            <a:r>
              <a:rPr lang="en-US" sz="3200" dirty="0" smtClean="0"/>
              <a:t>Parent</a:t>
            </a:r>
            <a:endParaRPr lang="fr-FR" sz="3200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8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Interaction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81193" y="1904272"/>
            <a:ext cx="11029615" cy="571940"/>
          </a:xfrm>
        </p:spPr>
        <p:txBody>
          <a:bodyPr/>
          <a:lstStyle/>
          <a:p>
            <a:r>
              <a:rPr lang="fr-FR" dirty="0" smtClean="0"/>
              <a:t>Les Components peuvent s’échanger des données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3</a:t>
            </a:fld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4221167" y="2664528"/>
            <a:ext cx="3733800" cy="1285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smtClean="0"/>
              <a:t>Parent</a:t>
            </a:r>
          </a:p>
          <a:p>
            <a:pPr algn="ctr"/>
            <a:r>
              <a:rPr lang="fr-FR" sz="2400" dirty="0" err="1" smtClean="0"/>
              <a:t>ListeProduitComponent</a:t>
            </a:r>
            <a:endParaRPr lang="fr-FR" sz="2400" dirty="0"/>
          </a:p>
        </p:txBody>
      </p:sp>
      <p:sp>
        <p:nvSpPr>
          <p:cNvPr id="9" name="Organigramme : Alternative 8"/>
          <p:cNvSpPr/>
          <p:nvPr/>
        </p:nvSpPr>
        <p:spPr>
          <a:xfrm>
            <a:off x="4221167" y="4905375"/>
            <a:ext cx="3733800" cy="1571625"/>
          </a:xfrm>
          <a:prstGeom prst="flowChartAlternate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Child</a:t>
            </a:r>
          </a:p>
          <a:p>
            <a:pPr algn="ctr"/>
            <a:r>
              <a:rPr lang="fr-FR" sz="2400" dirty="0" err="1"/>
              <a:t>AlertesProduitComponent</a:t>
            </a:r>
            <a:endParaRPr lang="fr-FR" sz="2400" dirty="0"/>
          </a:p>
        </p:txBody>
      </p:sp>
      <p:cxnSp>
        <p:nvCxnSpPr>
          <p:cNvPr id="11" name="Connecteur en angle 10"/>
          <p:cNvCxnSpPr>
            <a:stCxn id="5" idx="3"/>
            <a:endCxn id="9" idx="3"/>
          </p:cNvCxnSpPr>
          <p:nvPr/>
        </p:nvCxnSpPr>
        <p:spPr>
          <a:xfrm>
            <a:off x="7954967" y="3307466"/>
            <a:ext cx="12700" cy="2383722"/>
          </a:xfrm>
          <a:prstGeom prst="bentConnector3">
            <a:avLst>
              <a:gd name="adj1" fmla="val 840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en angle 16"/>
          <p:cNvCxnSpPr/>
          <p:nvPr/>
        </p:nvCxnSpPr>
        <p:spPr>
          <a:xfrm>
            <a:off x="4195767" y="3307465"/>
            <a:ext cx="12700" cy="2383722"/>
          </a:xfrm>
          <a:prstGeom prst="bentConnector3">
            <a:avLst>
              <a:gd name="adj1" fmla="val -11925000"/>
            </a:avLst>
          </a:prstGeom>
          <a:ln w="57150">
            <a:solidFill>
              <a:srgbClr val="00B05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/>
          <p:cNvSpPr txBox="1"/>
          <p:nvPr/>
        </p:nvSpPr>
        <p:spPr>
          <a:xfrm>
            <a:off x="9317042" y="4145119"/>
            <a:ext cx="1314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/>
              <a:t>Data</a:t>
            </a:r>
          </a:p>
          <a:p>
            <a:r>
              <a:rPr lang="fr-FR" b="1" dirty="0" smtClean="0"/>
              <a:t>@Input</a:t>
            </a:r>
            <a:endParaRPr lang="fr-FR" b="1" dirty="0"/>
          </a:p>
        </p:txBody>
      </p:sp>
      <p:sp>
        <p:nvSpPr>
          <p:cNvPr id="26" name="ZoneTexte 25"/>
          <p:cNvSpPr txBox="1"/>
          <p:nvPr/>
        </p:nvSpPr>
        <p:spPr>
          <a:xfrm>
            <a:off x="981242" y="4059394"/>
            <a:ext cx="1449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 dirty="0" smtClean="0"/>
              <a:t>Data</a:t>
            </a:r>
          </a:p>
          <a:p>
            <a:pPr algn="r"/>
            <a:r>
              <a:rPr lang="fr-FR" b="1" dirty="0" smtClean="0"/>
              <a:t>@Output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79343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animBg="1"/>
      <p:bldP spid="9" grpId="0" animBg="1"/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Parent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 err="1" smtClean="0"/>
              <a:t>Fils</a:t>
            </a:r>
            <a:r>
              <a:rPr lang="en-US" dirty="0" smtClean="0"/>
              <a:t> (</a:t>
            </a:r>
            <a:r>
              <a:rPr lang="en-US" dirty="0" err="1" smtClean="0"/>
              <a:t>ExEmple</a:t>
            </a:r>
            <a:r>
              <a:rPr lang="en-US" dirty="0" smtClean="0"/>
              <a:t> 1)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57392" y="2209800"/>
            <a:ext cx="11029615" cy="424815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fr-FR" sz="2400" dirty="0" smtClean="0"/>
              <a:t>On va envoyer un </a:t>
            </a:r>
            <a:r>
              <a:rPr lang="fr-FR" sz="2400" b="1" dirty="0" smtClean="0"/>
              <a:t>nom</a:t>
            </a:r>
            <a:r>
              <a:rPr lang="fr-FR" sz="2400" dirty="0" smtClean="0"/>
              <a:t> (variable </a:t>
            </a:r>
            <a:r>
              <a:rPr lang="fr-FR" sz="2400" b="1" i="1" dirty="0" err="1" smtClean="0"/>
              <a:t>name</a:t>
            </a:r>
            <a:r>
              <a:rPr lang="fr-FR" sz="2400" dirty="0" smtClean="0"/>
              <a:t>) de </a:t>
            </a:r>
            <a:r>
              <a:rPr lang="fr-FR" sz="2400" i="1" dirty="0" err="1"/>
              <a:t>ListeProduitComponent</a:t>
            </a:r>
            <a:r>
              <a:rPr lang="fr-FR" sz="2400" dirty="0" smtClean="0"/>
              <a:t> vers </a:t>
            </a:r>
            <a:r>
              <a:rPr lang="fr-FR" sz="2400" i="1" dirty="0" err="1"/>
              <a:t>AlertesProduitComponent</a:t>
            </a:r>
            <a:endParaRPr lang="fr-FR" sz="2400" i="1" dirty="0" smtClean="0"/>
          </a:p>
          <a:p>
            <a:pPr>
              <a:lnSpc>
                <a:spcPct val="150000"/>
              </a:lnSpc>
            </a:pPr>
            <a:r>
              <a:rPr lang="fr-FR" sz="2400" dirty="0"/>
              <a:t>Dans</a:t>
            </a:r>
            <a:r>
              <a:rPr lang="fr-FR" sz="2400" i="1" dirty="0" smtClean="0"/>
              <a:t> </a:t>
            </a:r>
            <a:r>
              <a:rPr lang="fr-FR" sz="2400" i="1" dirty="0" err="1"/>
              <a:t>AlertesProduitComponent</a:t>
            </a:r>
            <a:r>
              <a:rPr lang="fr-FR" sz="2400" i="1" dirty="0"/>
              <a:t> </a:t>
            </a:r>
            <a:r>
              <a:rPr lang="fr-FR" sz="2400" dirty="0" smtClean="0"/>
              <a:t>on va afficher "</a:t>
            </a:r>
            <a:r>
              <a:rPr lang="fr-FR" sz="2400" i="1" dirty="0" smtClean="0"/>
              <a:t>Hello nom" </a:t>
            </a:r>
          </a:p>
          <a:p>
            <a:pPr>
              <a:lnSpc>
                <a:spcPct val="150000"/>
              </a:lnSpc>
            </a:pPr>
            <a:r>
              <a:rPr lang="fr-FR" sz="2400" dirty="0" smtClean="0"/>
              <a:t>Puis on va envoyer un message "</a:t>
            </a:r>
            <a:r>
              <a:rPr lang="fr-FR" sz="2400" i="1" dirty="0" smtClean="0"/>
              <a:t>Hey DSI" </a:t>
            </a:r>
            <a:r>
              <a:rPr lang="fr-FR" sz="2400" dirty="0" smtClean="0"/>
              <a:t>de</a:t>
            </a:r>
            <a:r>
              <a:rPr lang="fr-FR" sz="2400" i="1" dirty="0" smtClean="0"/>
              <a:t> </a:t>
            </a:r>
            <a:r>
              <a:rPr lang="fr-FR" sz="2400" i="1" dirty="0" err="1"/>
              <a:t>AlertesProduitComponent</a:t>
            </a:r>
            <a:r>
              <a:rPr lang="fr-FR" sz="2400" i="1" dirty="0"/>
              <a:t> </a:t>
            </a:r>
            <a:r>
              <a:rPr lang="fr-FR" sz="2400" dirty="0" smtClean="0"/>
              <a:t>vers</a:t>
            </a:r>
            <a:r>
              <a:rPr lang="fr-FR" sz="2400" i="1" dirty="0" smtClean="0"/>
              <a:t> </a:t>
            </a:r>
            <a:r>
              <a:rPr lang="fr-FR" sz="2400" i="1" dirty="0" err="1"/>
              <a:t>ListeProduitComponent</a:t>
            </a:r>
            <a:endParaRPr lang="fr-FR" sz="2400" i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294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Parent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 err="1"/>
              <a:t>Fils</a:t>
            </a:r>
            <a:r>
              <a:rPr lang="en-US" dirty="0"/>
              <a:t> (</a:t>
            </a:r>
            <a:r>
              <a:rPr lang="en-US" dirty="0" err="1" smtClean="0"/>
              <a:t>ExEmple</a:t>
            </a:r>
            <a:r>
              <a:rPr lang="en-US" dirty="0" smtClean="0"/>
              <a:t> </a:t>
            </a:r>
            <a:r>
              <a:rPr lang="en-US" dirty="0"/>
              <a:t>1)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5</a:t>
            </a:fld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4221167" y="2664528"/>
            <a:ext cx="3733800" cy="1285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err="1" smtClean="0"/>
              <a:t>ListeProduitComponent</a:t>
            </a:r>
            <a:endParaRPr lang="fr-FR" sz="2400" dirty="0"/>
          </a:p>
        </p:txBody>
      </p:sp>
      <p:sp>
        <p:nvSpPr>
          <p:cNvPr id="9" name="Organigramme : Alternative 8"/>
          <p:cNvSpPr/>
          <p:nvPr/>
        </p:nvSpPr>
        <p:spPr>
          <a:xfrm>
            <a:off x="4221167" y="4905375"/>
            <a:ext cx="3733800" cy="1571625"/>
          </a:xfrm>
          <a:prstGeom prst="flowChartAlternate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smtClean="0"/>
              <a:t>Hello DSI2</a:t>
            </a:r>
            <a:endParaRPr lang="fr-FR" sz="2400" dirty="0"/>
          </a:p>
          <a:p>
            <a:pPr algn="ctr"/>
            <a:r>
              <a:rPr lang="fr-FR" sz="2400" dirty="0" err="1"/>
              <a:t>AlertesProduitComponent</a:t>
            </a:r>
            <a:endParaRPr lang="fr-FR" sz="2400" dirty="0"/>
          </a:p>
        </p:txBody>
      </p:sp>
      <p:cxnSp>
        <p:nvCxnSpPr>
          <p:cNvPr id="11" name="Connecteur en angle 10"/>
          <p:cNvCxnSpPr>
            <a:stCxn id="5" idx="3"/>
            <a:endCxn id="9" idx="3"/>
          </p:cNvCxnSpPr>
          <p:nvPr/>
        </p:nvCxnSpPr>
        <p:spPr>
          <a:xfrm>
            <a:off x="7954967" y="3307466"/>
            <a:ext cx="12700" cy="2383722"/>
          </a:xfrm>
          <a:prstGeom prst="bentConnector3">
            <a:avLst>
              <a:gd name="adj1" fmla="val 840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/>
          <p:cNvSpPr txBox="1"/>
          <p:nvPr/>
        </p:nvSpPr>
        <p:spPr>
          <a:xfrm>
            <a:off x="9317042" y="4145119"/>
            <a:ext cx="2132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@Input</a:t>
            </a:r>
          </a:p>
          <a:p>
            <a:r>
              <a:rPr lang="fr-FR" b="1" dirty="0" err="1" smtClean="0"/>
              <a:t>name</a:t>
            </a:r>
            <a:r>
              <a:rPr lang="fr-FR" b="1" dirty="0" smtClean="0"/>
              <a:t> </a:t>
            </a:r>
            <a:r>
              <a:rPr lang="fr-FR" b="1" dirty="0" smtClean="0"/>
              <a:t>= "DSI2"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955385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9" grpId="0" animBg="1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Parent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 err="1"/>
              <a:t>Fils</a:t>
            </a:r>
            <a:r>
              <a:rPr lang="en-US" dirty="0"/>
              <a:t> (</a:t>
            </a:r>
            <a:r>
              <a:rPr lang="en-US" dirty="0" err="1" smtClean="0"/>
              <a:t>ExEmple</a:t>
            </a:r>
            <a:r>
              <a:rPr lang="en-US" dirty="0" smtClean="0"/>
              <a:t> </a:t>
            </a:r>
            <a:r>
              <a:rPr lang="en-US" dirty="0"/>
              <a:t>1)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438651" y="2050951"/>
            <a:ext cx="7610474" cy="679351"/>
          </a:xfrm>
        </p:spPr>
        <p:txBody>
          <a:bodyPr>
            <a:normAutofit/>
          </a:bodyPr>
          <a:lstStyle/>
          <a:p>
            <a:r>
              <a:rPr lang="fr-FR" dirty="0" smtClean="0"/>
              <a:t>Au niveau du parent on déclare une variable </a:t>
            </a:r>
            <a:r>
              <a:rPr lang="fr-FR" i="1" dirty="0" err="1" smtClean="0"/>
              <a:t>name</a:t>
            </a:r>
            <a:r>
              <a:rPr lang="fr-FR" i="1" dirty="0"/>
              <a:t> (</a:t>
            </a:r>
            <a:r>
              <a:rPr lang="fr-FR" i="1" dirty="0" smtClean="0"/>
              <a:t>liste-</a:t>
            </a:r>
            <a:r>
              <a:rPr lang="fr-FR" i="1" dirty="0" err="1" smtClean="0"/>
              <a:t>produit.component.ts</a:t>
            </a:r>
            <a:r>
              <a:rPr lang="fr-FR" i="1" dirty="0" smtClean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6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15" y="2103654"/>
            <a:ext cx="3550209" cy="52378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15" y="3069331"/>
            <a:ext cx="5348554" cy="479340"/>
          </a:xfrm>
          <a:prstGeom prst="rect">
            <a:avLst/>
          </a:prstGeom>
        </p:spPr>
      </p:pic>
      <p:sp>
        <p:nvSpPr>
          <p:cNvPr id="8" name="Espace réservé du contenu 2"/>
          <p:cNvSpPr txBox="1">
            <a:spLocks/>
          </p:cNvSpPr>
          <p:nvPr/>
        </p:nvSpPr>
        <p:spPr>
          <a:xfrm>
            <a:off x="5597236" y="2791632"/>
            <a:ext cx="6594764" cy="1013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Au niveau du </a:t>
            </a:r>
            <a:r>
              <a:rPr lang="fr-FR" dirty="0" err="1" smtClean="0"/>
              <a:t>template</a:t>
            </a:r>
            <a:r>
              <a:rPr lang="fr-FR" dirty="0" smtClean="0"/>
              <a:t> parent, on spécifie la donnée qu’on va envoyer ainsi que le nom qu’on va utiliser au niveau du component fils  </a:t>
            </a:r>
            <a:r>
              <a:rPr lang="fr-FR" i="1" dirty="0"/>
              <a:t>(</a:t>
            </a:r>
            <a:r>
              <a:rPr lang="fr-FR" i="1" dirty="0" smtClean="0"/>
              <a:t>liste-produit.component.html)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192" y="4186868"/>
            <a:ext cx="4801734" cy="385132"/>
          </a:xfrm>
          <a:prstGeom prst="rect">
            <a:avLst/>
          </a:prstGeom>
        </p:spPr>
      </p:pic>
      <p:sp>
        <p:nvSpPr>
          <p:cNvPr id="10" name="Espace réservé du contenu 2"/>
          <p:cNvSpPr txBox="1">
            <a:spLocks/>
          </p:cNvSpPr>
          <p:nvPr/>
        </p:nvSpPr>
        <p:spPr>
          <a:xfrm>
            <a:off x="5597236" y="4065125"/>
            <a:ext cx="6013572" cy="1013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Au niveau du fils, on déclare la variable reçu "</a:t>
            </a:r>
            <a:r>
              <a:rPr lang="fr-FR" dirty="0" err="1" smtClean="0"/>
              <a:t>parentData</a:t>
            </a:r>
            <a:r>
              <a:rPr lang="fr-FR" dirty="0" smtClean="0"/>
              <a:t>" en tant que input avec le décorateur </a:t>
            </a:r>
            <a:r>
              <a:rPr lang="fr-FR" b="1" i="1" dirty="0" smtClean="0"/>
              <a:t>@input</a:t>
            </a:r>
            <a:r>
              <a:rPr lang="fr-FR" dirty="0" smtClean="0"/>
              <a:t> </a:t>
            </a:r>
            <a:r>
              <a:rPr lang="fr-FR" i="1" dirty="0"/>
              <a:t>(alertes-</a:t>
            </a:r>
            <a:r>
              <a:rPr lang="fr-FR" i="1" dirty="0" err="1"/>
              <a:t>produit.component.ts</a:t>
            </a:r>
            <a:r>
              <a:rPr lang="fr-FR" i="1" dirty="0" smtClean="0"/>
              <a:t>)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865" y="5158757"/>
            <a:ext cx="5455652" cy="595497"/>
          </a:xfrm>
          <a:prstGeom prst="rect">
            <a:avLst/>
          </a:prstGeom>
        </p:spPr>
      </p:pic>
      <p:sp>
        <p:nvSpPr>
          <p:cNvPr id="12" name="Espace réservé du contenu 2"/>
          <p:cNvSpPr txBox="1">
            <a:spLocks/>
          </p:cNvSpPr>
          <p:nvPr/>
        </p:nvSpPr>
        <p:spPr>
          <a:xfrm>
            <a:off x="5597236" y="5054069"/>
            <a:ext cx="6594764" cy="1013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Maintenant on peut utiliser la variable reçue au niveau du </a:t>
            </a:r>
            <a:r>
              <a:rPr lang="fr-FR" dirty="0" err="1" smtClean="0"/>
              <a:t>template</a:t>
            </a:r>
            <a:r>
              <a:rPr lang="fr-FR" dirty="0" smtClean="0"/>
              <a:t> fils </a:t>
            </a:r>
            <a:r>
              <a:rPr lang="fr-FR" i="1" dirty="0"/>
              <a:t>(alertes-produit.component.html</a:t>
            </a:r>
            <a:r>
              <a:rPr lang="fr-FR" i="1" dirty="0" smtClean="0"/>
              <a:t>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85715" y="2123156"/>
            <a:ext cx="11444348" cy="168222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485715" y="4060933"/>
            <a:ext cx="11444348" cy="189520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5371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8" grpId="0"/>
      <p:bldP spid="10" grpId="0"/>
      <p:bldP spid="12" grpId="0"/>
      <p:bldP spid="13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Parent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 err="1"/>
              <a:t>Fils</a:t>
            </a:r>
            <a:r>
              <a:rPr lang="en-US" dirty="0"/>
              <a:t> (</a:t>
            </a:r>
            <a:r>
              <a:rPr lang="en-US" dirty="0" err="1" smtClean="0"/>
              <a:t>ExEmple</a:t>
            </a:r>
            <a:r>
              <a:rPr lang="en-US" dirty="0" smtClean="0"/>
              <a:t> 2)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7</a:t>
            </a:fld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4382925" y="2435928"/>
            <a:ext cx="3733800" cy="1285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err="1" smtClean="0"/>
              <a:t>ListeProduitComponent</a:t>
            </a:r>
            <a:endParaRPr lang="fr-FR" sz="2400" dirty="0"/>
          </a:p>
        </p:txBody>
      </p:sp>
      <p:sp>
        <p:nvSpPr>
          <p:cNvPr id="9" name="Organigramme : Alternative 8"/>
          <p:cNvSpPr/>
          <p:nvPr/>
        </p:nvSpPr>
        <p:spPr>
          <a:xfrm>
            <a:off x="4382925" y="4676775"/>
            <a:ext cx="3733800" cy="1571625"/>
          </a:xfrm>
          <a:prstGeom prst="flowChartAlternate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 smtClean="0"/>
          </a:p>
          <a:p>
            <a:pPr algn="ctr"/>
            <a:r>
              <a:rPr lang="fr-FR" sz="2400" dirty="0" err="1" smtClean="0"/>
              <a:t>AlertesProduitComponent</a:t>
            </a:r>
            <a:endParaRPr lang="fr-FR" sz="2400" dirty="0"/>
          </a:p>
        </p:txBody>
      </p:sp>
      <p:cxnSp>
        <p:nvCxnSpPr>
          <p:cNvPr id="11" name="Connecteur en angle 10"/>
          <p:cNvCxnSpPr>
            <a:stCxn id="5" idx="3"/>
            <a:endCxn id="9" idx="3"/>
          </p:cNvCxnSpPr>
          <p:nvPr/>
        </p:nvCxnSpPr>
        <p:spPr>
          <a:xfrm>
            <a:off x="8116725" y="3078866"/>
            <a:ext cx="12700" cy="2383722"/>
          </a:xfrm>
          <a:prstGeom prst="bentConnector3">
            <a:avLst>
              <a:gd name="adj1" fmla="val 840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/>
          <p:cNvSpPr txBox="1"/>
          <p:nvPr/>
        </p:nvSpPr>
        <p:spPr>
          <a:xfrm>
            <a:off x="9478800" y="3916519"/>
            <a:ext cx="2132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@Input</a:t>
            </a:r>
          </a:p>
          <a:p>
            <a:r>
              <a:rPr lang="fr-FR" b="1" dirty="0" smtClean="0"/>
              <a:t>produit</a:t>
            </a:r>
            <a:endParaRPr lang="fr-FR" b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/>
          <a:srcRect l="8002" t="9206" r="10762" b="16243"/>
          <a:stretch/>
        </p:blipFill>
        <p:spPr>
          <a:xfrm>
            <a:off x="5467183" y="4800600"/>
            <a:ext cx="1513840" cy="54356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23520" y="5225934"/>
            <a:ext cx="3573198" cy="10621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 smtClean="0"/>
              <a:t>On va afficher le bouton "M’avertir" si le prix du produit dépasse les 3000DT</a:t>
            </a:r>
          </a:p>
        </p:txBody>
      </p:sp>
      <p:cxnSp>
        <p:nvCxnSpPr>
          <p:cNvPr id="13" name="Connecteur droit avec flèche 12"/>
          <p:cNvCxnSpPr/>
          <p:nvPr/>
        </p:nvCxnSpPr>
        <p:spPr>
          <a:xfrm flipV="1">
            <a:off x="3815075" y="5072380"/>
            <a:ext cx="1498605" cy="5472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124784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9" grpId="0" animBg="1"/>
      <p:bldP spid="25" grpId="0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Parent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 err="1"/>
              <a:t>Fils</a:t>
            </a:r>
            <a:r>
              <a:rPr lang="en-US" dirty="0"/>
              <a:t> (</a:t>
            </a:r>
            <a:r>
              <a:rPr lang="en-US" dirty="0" err="1" smtClean="0"/>
              <a:t>ExEmple</a:t>
            </a:r>
            <a:r>
              <a:rPr lang="en-US" dirty="0" smtClean="0"/>
              <a:t> </a:t>
            </a:r>
            <a:r>
              <a:rPr lang="en-US" dirty="0" smtClean="0"/>
              <a:t>2)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438651" y="2050951"/>
            <a:ext cx="7610474" cy="679351"/>
          </a:xfrm>
        </p:spPr>
        <p:txBody>
          <a:bodyPr>
            <a:normAutofit/>
          </a:bodyPr>
          <a:lstStyle/>
          <a:p>
            <a:r>
              <a:rPr lang="fr-FR" dirty="0" smtClean="0"/>
              <a:t>On a un tableau de produits </a:t>
            </a:r>
            <a:r>
              <a:rPr lang="fr-FR" i="1" dirty="0" smtClean="0"/>
              <a:t>(liste-</a:t>
            </a:r>
            <a:r>
              <a:rPr lang="fr-FR" i="1" dirty="0" err="1" smtClean="0"/>
              <a:t>produit.component.ts</a:t>
            </a:r>
            <a:r>
              <a:rPr lang="fr-FR" i="1" dirty="0" smtClean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8</a:t>
            </a:fld>
            <a:endParaRPr lang="fr-FR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2387600" y="5449262"/>
            <a:ext cx="9488950" cy="1013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Au niveau du </a:t>
            </a:r>
            <a:r>
              <a:rPr lang="fr-FR" dirty="0" err="1" smtClean="0"/>
              <a:t>template</a:t>
            </a:r>
            <a:r>
              <a:rPr lang="fr-FR" dirty="0" smtClean="0"/>
              <a:t> </a:t>
            </a:r>
            <a:r>
              <a:rPr lang="fr-FR" b="1" dirty="0" smtClean="0">
                <a:solidFill>
                  <a:srgbClr val="FF0000"/>
                </a:solidFill>
              </a:rPr>
              <a:t>parent</a:t>
            </a:r>
            <a:r>
              <a:rPr lang="fr-FR" dirty="0" smtClean="0"/>
              <a:t>, on spécifie la donnée qu’on va envoyer ainsi que le </a:t>
            </a:r>
            <a:r>
              <a:rPr lang="fr-FR" i="1" dirty="0" smtClean="0"/>
              <a:t>produit</a:t>
            </a:r>
            <a:r>
              <a:rPr lang="fr-FR" dirty="0" smtClean="0"/>
              <a:t> qu’on va utiliser au niveau du component fils  </a:t>
            </a:r>
            <a:r>
              <a:rPr lang="fr-FR" i="1" dirty="0"/>
              <a:t>(</a:t>
            </a:r>
            <a:r>
              <a:rPr lang="fr-FR" i="1" dirty="0" smtClean="0"/>
              <a:t>liste-produit.component.html)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81192" y="2120715"/>
            <a:ext cx="2764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 produits = produits;</a:t>
            </a:r>
          </a:p>
          <a:p>
            <a:endParaRPr lang="fr-FR" sz="24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544" y="2839011"/>
            <a:ext cx="10356496" cy="287597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612043" y="2753708"/>
            <a:ext cx="301840" cy="415033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1494442" y="4764881"/>
            <a:ext cx="9407238" cy="351387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Connecteur droit avec flèche 8"/>
          <p:cNvCxnSpPr/>
          <p:nvPr/>
        </p:nvCxnSpPr>
        <p:spPr>
          <a:xfrm>
            <a:off x="2913882" y="3168741"/>
            <a:ext cx="2308199" cy="16032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2183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8" grpId="0"/>
      <p:bldP spid="5" grpId="0"/>
      <p:bldP spid="14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Parent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 err="1"/>
              <a:t>Fils</a:t>
            </a:r>
            <a:r>
              <a:rPr lang="en-US" dirty="0"/>
              <a:t> (</a:t>
            </a:r>
            <a:r>
              <a:rPr lang="en-US" dirty="0" err="1" smtClean="0"/>
              <a:t>ExEmple</a:t>
            </a:r>
            <a:r>
              <a:rPr lang="en-US" dirty="0" smtClean="0"/>
              <a:t> </a:t>
            </a:r>
            <a:r>
              <a:rPr lang="en-US" dirty="0" smtClean="0"/>
              <a:t>2)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ECD6D-284D-4BD9-9909-74561B6BCDAB}" type="slidenum">
              <a:rPr lang="fr-FR" smtClean="0"/>
              <a:t>9</a:t>
            </a:fld>
            <a:endParaRPr lang="fr-FR"/>
          </a:p>
        </p:txBody>
      </p:sp>
      <p:sp>
        <p:nvSpPr>
          <p:cNvPr id="10" name="Espace réservé du contenu 2"/>
          <p:cNvSpPr txBox="1">
            <a:spLocks/>
          </p:cNvSpPr>
          <p:nvPr/>
        </p:nvSpPr>
        <p:spPr>
          <a:xfrm>
            <a:off x="4965324" y="2421953"/>
            <a:ext cx="6594764" cy="1013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Au niveau du fils, on déclare la variable reçu "produit" en tant que input avec le décorateur </a:t>
            </a:r>
            <a:r>
              <a:rPr lang="fr-FR" b="1" i="1" dirty="0" smtClean="0"/>
              <a:t>@input</a:t>
            </a:r>
            <a:r>
              <a:rPr lang="fr-FR" dirty="0" smtClean="0"/>
              <a:t> </a:t>
            </a:r>
            <a:r>
              <a:rPr lang="fr-FR" i="1" dirty="0"/>
              <a:t>(alertes-</a:t>
            </a:r>
            <a:r>
              <a:rPr lang="fr-FR" i="1" dirty="0" err="1"/>
              <a:t>produit.component.ts</a:t>
            </a:r>
            <a:r>
              <a:rPr lang="fr-FR" i="1" dirty="0" smtClean="0"/>
              <a:t>)</a:t>
            </a:r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581193" y="5628886"/>
            <a:ext cx="10105858" cy="9397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Nous </a:t>
            </a:r>
            <a:r>
              <a:rPr lang="fr-FR" dirty="0"/>
              <a:t>ajoutons le bouton "M’avertir" qui n’apparait que si le prix du produit dépasse les 3000 </a:t>
            </a:r>
            <a:r>
              <a:rPr lang="fr-FR" dirty="0" smtClean="0"/>
              <a:t>DT </a:t>
            </a:r>
            <a:r>
              <a:rPr lang="fr-FR" sz="2000" i="1" dirty="0" smtClean="0"/>
              <a:t>(alertes-produit.component.html</a:t>
            </a:r>
            <a:r>
              <a:rPr lang="fr-FR" sz="2000" i="1" dirty="0" smtClean="0"/>
              <a:t>)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55" y="2447811"/>
            <a:ext cx="4315512" cy="688333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99" y="3547802"/>
            <a:ext cx="4260825" cy="526822"/>
          </a:xfrm>
          <a:prstGeom prst="rect">
            <a:avLst/>
          </a:prstGeom>
        </p:spPr>
      </p:pic>
      <p:sp>
        <p:nvSpPr>
          <p:cNvPr id="9" name="Espace réservé du contenu 2"/>
          <p:cNvSpPr txBox="1">
            <a:spLocks/>
          </p:cNvSpPr>
          <p:nvPr/>
        </p:nvSpPr>
        <p:spPr>
          <a:xfrm>
            <a:off x="4965323" y="3253141"/>
            <a:ext cx="6779001" cy="1013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Si on veut afficher le prix du produit </a:t>
            </a:r>
            <a:r>
              <a:rPr lang="fr-FR" i="1" dirty="0" smtClean="0"/>
              <a:t>(alertes-produit.component.html)</a:t>
            </a:r>
            <a:endParaRPr lang="fr-FR" i="1" dirty="0" smtClean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700" y="4266892"/>
            <a:ext cx="5275156" cy="136070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062237" y="4401875"/>
            <a:ext cx="4100438" cy="351387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670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2" grpId="0"/>
      <p:bldP spid="9" grpId="0"/>
      <p:bldP spid="11" grpId="0" animBg="1"/>
    </p:bldLst>
  </p:timing>
</p:sld>
</file>

<file path=ppt/theme/theme1.xml><?xml version="1.0" encoding="utf-8"?>
<a:theme xmlns:a="http://schemas.openxmlformats.org/drawingml/2006/main" name="Dividende">
  <a:themeElements>
    <a:clrScheme name="Personnalisé 3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BF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e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8118</TotalTime>
  <Words>556</Words>
  <Application>Microsoft Office PowerPoint</Application>
  <PresentationFormat>Grand écran</PresentationFormat>
  <Paragraphs>81</Paragraphs>
  <Slides>14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Calibri</vt:lpstr>
      <vt:lpstr>Gill Sans MT</vt:lpstr>
      <vt:lpstr>Wingdings</vt:lpstr>
      <vt:lpstr>Wingdings 2</vt:lpstr>
      <vt:lpstr>Dividende</vt:lpstr>
      <vt:lpstr>Component Interaction</vt:lpstr>
      <vt:lpstr>Plan</vt:lpstr>
      <vt:lpstr>Component Interaction</vt:lpstr>
      <vt:lpstr>Message Parent  Fils (ExEmple 1)</vt:lpstr>
      <vt:lpstr>Message Parent  Fils (ExEmple 1)</vt:lpstr>
      <vt:lpstr>Message Parent  Fils (ExEmple 1)</vt:lpstr>
      <vt:lpstr>Message Parent  Fils (ExEmple 2)</vt:lpstr>
      <vt:lpstr>Message Parent  Fils (ExEmple 2)</vt:lpstr>
      <vt:lpstr>Message Parent  Fils (ExEmple 2)</vt:lpstr>
      <vt:lpstr>Message Fils  Parent</vt:lpstr>
      <vt:lpstr>Message Fils  Parent</vt:lpstr>
      <vt:lpstr>Message Fils  Parent</vt:lpstr>
      <vt:lpstr>Message Fils  Parent</vt:lpstr>
      <vt:lpstr>Message Fils  Parent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et CSS</dc:title>
  <dc:creator>mohamed.ouali2010@gmail.com</dc:creator>
  <cp:lastModifiedBy>asus</cp:lastModifiedBy>
  <cp:revision>739</cp:revision>
  <dcterms:created xsi:type="dcterms:W3CDTF">2015-01-18T15:12:40Z</dcterms:created>
  <dcterms:modified xsi:type="dcterms:W3CDTF">2019-10-20T14:04:48Z</dcterms:modified>
</cp:coreProperties>
</file>

<file path=docProps/thumbnail.jpeg>
</file>